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1" r:id="rId8"/>
    <p:sldId id="262" r:id="rId9"/>
    <p:sldId id="263" r:id="rId10"/>
    <p:sldId id="265" r:id="rId11"/>
    <p:sldId id="266" r:id="rId12"/>
    <p:sldId id="278" r:id="rId13"/>
    <p:sldId id="279" r:id="rId14"/>
    <p:sldId id="267" r:id="rId15"/>
    <p:sldId id="268" r:id="rId16"/>
    <p:sldId id="269" r:id="rId17"/>
    <p:sldId id="270" r:id="rId18"/>
    <p:sldId id="271" r:id="rId19"/>
    <p:sldId id="272" r:id="rId20"/>
    <p:sldId id="273" r:id="rId21"/>
    <p:sldId id="274" r:id="rId22"/>
    <p:sldId id="275" r:id="rId23"/>
    <p:sldId id="276" r:id="rId24"/>
    <p:sldId id="277" r:id="rId2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04A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9AF47D7-2354-4604-8548-293EDAFF77FE}" type="datetimeFigureOut">
              <a:rPr lang="sr-Latn-CS" smtClean="0"/>
              <a:pPr/>
              <a:t>17.3.2020</a:t>
            </a:fld>
            <a:endParaRPr lang="hr-H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20FFBAF-176D-41A0-A6F6-99C49B1A654B}"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AF47D7-2354-4604-8548-293EDAFF77FE}" type="datetimeFigureOut">
              <a:rPr lang="sr-Latn-CS" smtClean="0"/>
              <a:pPr/>
              <a:t>17.3.2020</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20FFBAF-176D-41A0-A6F6-99C49B1A654B}"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9AF47D7-2354-4604-8548-293EDAFF77FE}" type="datetimeFigureOut">
              <a:rPr lang="sr-Latn-CS" smtClean="0"/>
              <a:pPr/>
              <a:t>17.3.2020</a:t>
            </a:fld>
            <a:endParaRPr lang="hr-H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hr-H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20FFBAF-176D-41A0-A6F6-99C49B1A654B}"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AF47D7-2354-4604-8548-293EDAFF77FE}" type="datetimeFigureOut">
              <a:rPr lang="sr-Latn-CS" smtClean="0"/>
              <a:pPr/>
              <a:t>17.3.2020</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20FFBAF-176D-41A0-A6F6-99C49B1A654B}"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9AF47D7-2354-4604-8548-293EDAFF77FE}" type="datetimeFigureOut">
              <a:rPr lang="sr-Latn-CS" smtClean="0"/>
              <a:pPr/>
              <a:t>17.3.2020</a:t>
            </a:fld>
            <a:endParaRPr lang="hr-H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20FFBAF-176D-41A0-A6F6-99C49B1A654B}"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AF47D7-2354-4604-8548-293EDAFF77FE}" type="datetimeFigureOut">
              <a:rPr lang="sr-Latn-CS" smtClean="0"/>
              <a:pPr/>
              <a:t>17.3.2020</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320FFBAF-176D-41A0-A6F6-99C49B1A654B}"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AF47D7-2354-4604-8548-293EDAFF77FE}" type="datetimeFigureOut">
              <a:rPr lang="sr-Latn-CS" smtClean="0"/>
              <a:pPr/>
              <a:t>17.3.2020</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320FFBAF-176D-41A0-A6F6-99C49B1A654B}"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9AF47D7-2354-4604-8548-293EDAFF77FE}" type="datetimeFigureOut">
              <a:rPr lang="sr-Latn-CS" smtClean="0"/>
              <a:pPr/>
              <a:t>17.3.2020</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320FFBAF-176D-41A0-A6F6-99C49B1A654B}"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9AF47D7-2354-4604-8548-293EDAFF77FE}" type="datetimeFigureOut">
              <a:rPr lang="sr-Latn-CS" smtClean="0"/>
              <a:pPr/>
              <a:t>17.3.2020</a:t>
            </a:fld>
            <a:endParaRPr lang="hr-H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hr-HR"/>
          </a:p>
        </p:txBody>
      </p:sp>
      <p:sp>
        <p:nvSpPr>
          <p:cNvPr id="4" name="Slide Number Placeholder 3"/>
          <p:cNvSpPr>
            <a:spLocks noGrp="1"/>
          </p:cNvSpPr>
          <p:nvPr>
            <p:ph type="sldNum" sz="quarter" idx="12"/>
          </p:nvPr>
        </p:nvSpPr>
        <p:spPr/>
        <p:txBody>
          <a:bodyPr/>
          <a:lstStyle>
            <a:extLst/>
          </a:lstStyle>
          <a:p>
            <a:fld id="{320FFBAF-176D-41A0-A6F6-99C49B1A654B}"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AF47D7-2354-4604-8548-293EDAFF77FE}" type="datetimeFigureOut">
              <a:rPr lang="sr-Latn-CS" smtClean="0"/>
              <a:pPr/>
              <a:t>17.3.2020</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320FFBAF-176D-41A0-A6F6-99C49B1A654B}"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9AF47D7-2354-4604-8548-293EDAFF77FE}" type="datetimeFigureOut">
              <a:rPr lang="sr-Latn-CS" smtClean="0"/>
              <a:pPr/>
              <a:t>17.3.2020</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320FFBAF-176D-41A0-A6F6-99C49B1A654B}" type="slidenum">
              <a:rPr lang="hr-HR" smtClean="0"/>
              <a:pPr/>
              <a:t>‹#›</a:t>
            </a:fld>
            <a:endParaRPr lang="hr-H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9AF47D7-2354-4604-8548-293EDAFF77FE}" type="datetimeFigureOut">
              <a:rPr lang="sr-Latn-CS" smtClean="0"/>
              <a:pPr/>
              <a:t>17.3.2020</a:t>
            </a:fld>
            <a:endParaRPr lang="hr-H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20FFBAF-176D-41A0-A6F6-99C49B1A654B}"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4612" y="533400"/>
            <a:ext cx="6072230" cy="2868168"/>
          </a:xfrm>
        </p:spPr>
        <p:txBody>
          <a:bodyPr/>
          <a:lstStyle/>
          <a:p>
            <a:r>
              <a:rPr lang="hr-HR" dirty="0" smtClean="0"/>
              <a:t>Značenje bakterija za život na Zemlji</a:t>
            </a:r>
            <a:endParaRPr lang="hr-HR" dirty="0"/>
          </a:p>
        </p:txBody>
      </p:sp>
      <p:sp>
        <p:nvSpPr>
          <p:cNvPr id="3" name="Subtitle 2"/>
          <p:cNvSpPr>
            <a:spLocks noGrp="1"/>
          </p:cNvSpPr>
          <p:nvPr>
            <p:ph type="subTitle" idx="1"/>
          </p:nvPr>
        </p:nvSpPr>
        <p:spPr/>
        <p:txBody>
          <a:bodyPr/>
          <a:lstStyle/>
          <a:p>
            <a:endParaRPr lang="hr-H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214422"/>
          </a:xfrm>
        </p:spPr>
        <p:txBody>
          <a:bodyPr>
            <a:normAutofit/>
          </a:bodyPr>
          <a:lstStyle/>
          <a:p>
            <a:r>
              <a:rPr lang="hr-HR" dirty="0" smtClean="0"/>
              <a:t>Zaštita od zaraznih bolesti</a:t>
            </a:r>
            <a:br>
              <a:rPr lang="hr-HR" dirty="0" smtClean="0"/>
            </a:br>
            <a:endParaRPr lang="hr-HR" dirty="0"/>
          </a:p>
        </p:txBody>
      </p:sp>
      <p:sp>
        <p:nvSpPr>
          <p:cNvPr id="3" name="Content Placeholder 2"/>
          <p:cNvSpPr>
            <a:spLocks noGrp="1"/>
          </p:cNvSpPr>
          <p:nvPr>
            <p:ph idx="1"/>
          </p:nvPr>
        </p:nvSpPr>
        <p:spPr>
          <a:xfrm>
            <a:off x="457200" y="928670"/>
            <a:ext cx="7239000" cy="5527066"/>
          </a:xfrm>
        </p:spPr>
        <p:txBody>
          <a:bodyPr/>
          <a:lstStyle/>
          <a:p>
            <a:r>
              <a:rPr lang="hr-HR" dirty="0" smtClean="0"/>
              <a:t>Provedite malo istraživanje u razredu o nekim zaraznim bolestima. </a:t>
            </a:r>
          </a:p>
          <a:p>
            <a:r>
              <a:rPr lang="hr-HR" dirty="0" smtClean="0"/>
              <a:t>Za početak ispunite tablicu o zaraznim bolestima s podacima koji nedostaju. </a:t>
            </a:r>
          </a:p>
          <a:p>
            <a:r>
              <a:rPr lang="hr-HR" dirty="0" smtClean="0"/>
              <a:t>Ukoliko vam podaci za neke od navedenih bolesti nisu poznati potražite ih u literaturi i izvorima na mrežnim stranicama.</a:t>
            </a:r>
            <a:endParaRPr lang="hr-H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lstStyle/>
          <a:p>
            <a:r>
              <a:rPr lang="hr-HR" dirty="0" smtClean="0"/>
              <a:t>Zarazne bolesti</a:t>
            </a:r>
            <a:endParaRPr lang="hr-HR" dirty="0"/>
          </a:p>
        </p:txBody>
      </p:sp>
      <p:graphicFrame>
        <p:nvGraphicFramePr>
          <p:cNvPr id="4" name="Content Placeholder 3"/>
          <p:cNvGraphicFramePr>
            <a:graphicFrameLocks noGrp="1"/>
          </p:cNvGraphicFramePr>
          <p:nvPr>
            <p:ph idx="1"/>
          </p:nvPr>
        </p:nvGraphicFramePr>
        <p:xfrm>
          <a:off x="0" y="1071546"/>
          <a:ext cx="8429650" cy="5017045"/>
        </p:xfrm>
        <a:graphic>
          <a:graphicData uri="http://schemas.openxmlformats.org/drawingml/2006/table">
            <a:tbl>
              <a:tblPr firstRow="1" bandRow="1">
                <a:tableStyleId>{5C22544A-7EE6-4342-B048-85BDC9FD1C3A}</a:tableStyleId>
              </a:tblPr>
              <a:tblGrid>
                <a:gridCol w="1685930"/>
                <a:gridCol w="1685930"/>
                <a:gridCol w="1685930"/>
                <a:gridCol w="1685930"/>
                <a:gridCol w="1685930"/>
              </a:tblGrid>
              <a:tr h="767042">
                <a:tc>
                  <a:txBody>
                    <a:bodyPr/>
                    <a:lstStyle/>
                    <a:p>
                      <a:r>
                        <a:rPr kumimoji="0" lang="hr-HR" b="0" i="0" kern="1200" dirty="0" smtClean="0">
                          <a:solidFill>
                            <a:schemeClr val="lt1"/>
                          </a:solidFill>
                          <a:latin typeface="+mn-lt"/>
                          <a:ea typeface="+mn-ea"/>
                          <a:cs typeface="+mn-cs"/>
                        </a:rPr>
                        <a:t>BOLEST</a:t>
                      </a:r>
                      <a:endParaRPr lang="hr-HR" dirty="0"/>
                    </a:p>
                  </a:txBody>
                  <a:tcPr/>
                </a:tc>
                <a:tc>
                  <a:txBody>
                    <a:bodyPr/>
                    <a:lstStyle/>
                    <a:p>
                      <a:r>
                        <a:rPr kumimoji="0" lang="hr-HR" b="0" i="0" kern="1200" dirty="0" smtClean="0">
                          <a:solidFill>
                            <a:schemeClr val="lt1"/>
                          </a:solidFill>
                          <a:latin typeface="+mn-lt"/>
                          <a:ea typeface="+mn-ea"/>
                          <a:cs typeface="+mn-cs"/>
                        </a:rPr>
                        <a:t>UZROČNIK</a:t>
                      </a:r>
                      <a:endParaRPr lang="hr-HR" dirty="0"/>
                    </a:p>
                  </a:txBody>
                  <a:tcPr/>
                </a:tc>
                <a:tc>
                  <a:txBody>
                    <a:bodyPr/>
                    <a:lstStyle/>
                    <a:p>
                      <a:r>
                        <a:rPr kumimoji="0" lang="hr-HR" b="0" i="0" kern="1200" dirty="0" smtClean="0">
                          <a:solidFill>
                            <a:schemeClr val="lt1"/>
                          </a:solidFill>
                          <a:latin typeface="+mn-lt"/>
                          <a:ea typeface="+mn-ea"/>
                          <a:cs typeface="+mn-cs"/>
                        </a:rPr>
                        <a:t>NAČIN PRIJENOSA</a:t>
                      </a:r>
                      <a:endParaRPr lang="hr-HR" dirty="0"/>
                    </a:p>
                  </a:txBody>
                  <a:tcPr/>
                </a:tc>
                <a:tc>
                  <a:txBody>
                    <a:bodyPr/>
                    <a:lstStyle/>
                    <a:p>
                      <a:r>
                        <a:rPr kumimoji="0" lang="hr-HR" b="0" i="0" kern="1200" dirty="0" smtClean="0">
                          <a:solidFill>
                            <a:schemeClr val="lt1"/>
                          </a:solidFill>
                          <a:latin typeface="+mn-lt"/>
                          <a:ea typeface="+mn-ea"/>
                          <a:cs typeface="+mn-cs"/>
                        </a:rPr>
                        <a:t>MOGUĆNOST CIJEPLJENJA</a:t>
                      </a:r>
                      <a:endParaRPr lang="hr-HR" dirty="0"/>
                    </a:p>
                  </a:txBody>
                  <a:tcPr/>
                </a:tc>
                <a:tc>
                  <a:txBody>
                    <a:bodyPr/>
                    <a:lstStyle/>
                    <a:p>
                      <a:r>
                        <a:rPr kumimoji="0" lang="hr-HR" b="0" i="0" kern="1200" dirty="0" smtClean="0">
                          <a:solidFill>
                            <a:schemeClr val="lt1"/>
                          </a:solidFill>
                          <a:latin typeface="+mn-lt"/>
                          <a:ea typeface="+mn-ea"/>
                          <a:cs typeface="+mn-cs"/>
                        </a:rPr>
                        <a:t>MOGUĆNOST LIJEČENJA</a:t>
                      </a:r>
                      <a:endParaRPr lang="hr-HR" dirty="0"/>
                    </a:p>
                  </a:txBody>
                  <a:tcPr/>
                </a:tc>
              </a:tr>
              <a:tr h="444397">
                <a:tc>
                  <a:txBody>
                    <a:bodyPr/>
                    <a:lstStyle/>
                    <a:p>
                      <a:r>
                        <a:rPr kumimoji="0" lang="hr-HR" b="0" i="0" kern="1200" dirty="0" smtClean="0">
                          <a:solidFill>
                            <a:schemeClr val="dk1"/>
                          </a:solidFill>
                          <a:latin typeface="+mn-lt"/>
                          <a:ea typeface="+mn-ea"/>
                          <a:cs typeface="+mn-cs"/>
                        </a:rPr>
                        <a:t>gripa</a:t>
                      </a:r>
                      <a:endParaRPr lang="hr-HR" dirty="0"/>
                    </a:p>
                  </a:txBody>
                  <a:tcPr/>
                </a:tc>
                <a:tc>
                  <a:txBody>
                    <a:bodyPr/>
                    <a:lstStyle/>
                    <a:p>
                      <a:endParaRPr lang="hr-HR"/>
                    </a:p>
                  </a:txBody>
                  <a:tcPr/>
                </a:tc>
                <a:tc>
                  <a:txBody>
                    <a:bodyPr/>
                    <a:lstStyle/>
                    <a:p>
                      <a:endParaRPr lang="hr-HR"/>
                    </a:p>
                  </a:txBody>
                  <a:tcPr/>
                </a:tc>
                <a:tc>
                  <a:txBody>
                    <a:bodyPr/>
                    <a:lstStyle/>
                    <a:p>
                      <a:endParaRPr lang="hr-HR"/>
                    </a:p>
                  </a:txBody>
                  <a:tcPr/>
                </a:tc>
                <a:tc>
                  <a:txBody>
                    <a:bodyPr/>
                    <a:lstStyle/>
                    <a:p>
                      <a:endParaRPr lang="hr-HR"/>
                    </a:p>
                  </a:txBody>
                  <a:tcPr/>
                </a:tc>
              </a:tr>
              <a:tr h="444397">
                <a:tc>
                  <a:txBody>
                    <a:bodyPr/>
                    <a:lstStyle/>
                    <a:p>
                      <a:r>
                        <a:rPr kumimoji="0" lang="hr-HR" b="0" i="0" kern="1200" dirty="0" smtClean="0">
                          <a:solidFill>
                            <a:schemeClr val="dk1"/>
                          </a:solidFill>
                          <a:latin typeface="+mn-lt"/>
                          <a:ea typeface="+mn-ea"/>
                          <a:cs typeface="+mn-cs"/>
                        </a:rPr>
                        <a:t>upala pluća</a:t>
                      </a:r>
                      <a:endParaRPr lang="hr-HR" dirty="0"/>
                    </a:p>
                  </a:txBody>
                  <a:tcPr/>
                </a:tc>
                <a:tc>
                  <a:txBody>
                    <a:bodyPr/>
                    <a:lstStyle/>
                    <a:p>
                      <a:endParaRPr lang="hr-HR"/>
                    </a:p>
                  </a:txBody>
                  <a:tcPr/>
                </a:tc>
                <a:tc>
                  <a:txBody>
                    <a:bodyPr/>
                    <a:lstStyle/>
                    <a:p>
                      <a:endParaRPr lang="hr-HR"/>
                    </a:p>
                  </a:txBody>
                  <a:tcPr/>
                </a:tc>
                <a:tc>
                  <a:txBody>
                    <a:bodyPr/>
                    <a:lstStyle/>
                    <a:p>
                      <a:endParaRPr lang="hr-HR"/>
                    </a:p>
                  </a:txBody>
                  <a:tcPr/>
                </a:tc>
                <a:tc>
                  <a:txBody>
                    <a:bodyPr/>
                    <a:lstStyle/>
                    <a:p>
                      <a:endParaRPr lang="hr-HR"/>
                    </a:p>
                  </a:txBody>
                  <a:tcPr/>
                </a:tc>
              </a:tr>
              <a:tr h="444397">
                <a:tc>
                  <a:txBody>
                    <a:bodyPr/>
                    <a:lstStyle/>
                    <a:p>
                      <a:r>
                        <a:rPr kumimoji="0" lang="hr-HR" b="0" i="0" kern="1200" dirty="0" smtClean="0">
                          <a:solidFill>
                            <a:schemeClr val="dk1"/>
                          </a:solidFill>
                          <a:latin typeface="+mn-lt"/>
                          <a:ea typeface="+mn-ea"/>
                          <a:cs typeface="+mn-cs"/>
                        </a:rPr>
                        <a:t>tuberkuloza</a:t>
                      </a:r>
                      <a:endParaRPr lang="hr-HR" dirty="0"/>
                    </a:p>
                  </a:txBody>
                  <a:tcPr/>
                </a:tc>
                <a:tc>
                  <a:txBody>
                    <a:bodyPr/>
                    <a:lstStyle/>
                    <a:p>
                      <a:endParaRPr lang="hr-HR"/>
                    </a:p>
                  </a:txBody>
                  <a:tcPr/>
                </a:tc>
                <a:tc>
                  <a:txBody>
                    <a:bodyPr/>
                    <a:lstStyle/>
                    <a:p>
                      <a:endParaRPr lang="hr-HR"/>
                    </a:p>
                  </a:txBody>
                  <a:tcPr/>
                </a:tc>
                <a:tc>
                  <a:txBody>
                    <a:bodyPr/>
                    <a:lstStyle/>
                    <a:p>
                      <a:endParaRPr lang="hr-HR"/>
                    </a:p>
                  </a:txBody>
                  <a:tcPr/>
                </a:tc>
                <a:tc>
                  <a:txBody>
                    <a:bodyPr/>
                    <a:lstStyle/>
                    <a:p>
                      <a:endParaRPr lang="hr-HR"/>
                    </a:p>
                  </a:txBody>
                  <a:tcPr/>
                </a:tc>
              </a:tr>
              <a:tr h="694827">
                <a:tc>
                  <a:txBody>
                    <a:bodyPr/>
                    <a:lstStyle/>
                    <a:p>
                      <a:r>
                        <a:rPr kumimoji="0" lang="hr-HR" b="0" i="0" kern="1200" dirty="0" smtClean="0">
                          <a:solidFill>
                            <a:schemeClr val="dk1"/>
                          </a:solidFill>
                          <a:latin typeface="+mn-lt"/>
                          <a:ea typeface="+mn-ea"/>
                          <a:cs typeface="+mn-cs"/>
                        </a:rPr>
                        <a:t>angina (upala grla)</a:t>
                      </a:r>
                      <a:endParaRPr lang="hr-HR" dirty="0"/>
                    </a:p>
                  </a:txBody>
                  <a:tcPr/>
                </a:tc>
                <a:tc>
                  <a:txBody>
                    <a:bodyPr/>
                    <a:lstStyle/>
                    <a:p>
                      <a:endParaRPr lang="hr-HR"/>
                    </a:p>
                  </a:txBody>
                  <a:tcPr/>
                </a:tc>
                <a:tc>
                  <a:txBody>
                    <a:bodyPr/>
                    <a:lstStyle/>
                    <a:p>
                      <a:endParaRPr lang="hr-HR"/>
                    </a:p>
                  </a:txBody>
                  <a:tcPr/>
                </a:tc>
                <a:tc>
                  <a:txBody>
                    <a:bodyPr/>
                    <a:lstStyle/>
                    <a:p>
                      <a:endParaRPr lang="hr-HR"/>
                    </a:p>
                  </a:txBody>
                  <a:tcPr/>
                </a:tc>
                <a:tc>
                  <a:txBody>
                    <a:bodyPr/>
                    <a:lstStyle/>
                    <a:p>
                      <a:endParaRPr lang="hr-HR" dirty="0"/>
                    </a:p>
                  </a:txBody>
                  <a:tcPr/>
                </a:tc>
              </a:tr>
              <a:tr h="444397">
                <a:tc>
                  <a:txBody>
                    <a:bodyPr/>
                    <a:lstStyle/>
                    <a:p>
                      <a:r>
                        <a:rPr kumimoji="0" lang="hr-HR" b="0" i="0" kern="1200" dirty="0" smtClean="0">
                          <a:solidFill>
                            <a:schemeClr val="dk1"/>
                          </a:solidFill>
                          <a:latin typeface="+mn-lt"/>
                          <a:ea typeface="+mn-ea"/>
                          <a:cs typeface="+mn-cs"/>
                        </a:rPr>
                        <a:t>vodene kozice</a:t>
                      </a:r>
                      <a:endParaRPr lang="hr-HR" dirty="0"/>
                    </a:p>
                  </a:txBody>
                  <a:tcPr/>
                </a:tc>
                <a:tc>
                  <a:txBody>
                    <a:bodyPr/>
                    <a:lstStyle/>
                    <a:p>
                      <a:endParaRPr lang="hr-HR"/>
                    </a:p>
                  </a:txBody>
                  <a:tcPr/>
                </a:tc>
                <a:tc>
                  <a:txBody>
                    <a:bodyPr/>
                    <a:lstStyle/>
                    <a:p>
                      <a:endParaRPr lang="hr-HR"/>
                    </a:p>
                  </a:txBody>
                  <a:tcPr/>
                </a:tc>
                <a:tc>
                  <a:txBody>
                    <a:bodyPr/>
                    <a:lstStyle/>
                    <a:p>
                      <a:endParaRPr lang="hr-HR"/>
                    </a:p>
                  </a:txBody>
                  <a:tcPr/>
                </a:tc>
                <a:tc>
                  <a:txBody>
                    <a:bodyPr/>
                    <a:lstStyle/>
                    <a:p>
                      <a:endParaRPr lang="hr-HR"/>
                    </a:p>
                  </a:txBody>
                  <a:tcPr/>
                </a:tc>
              </a:tr>
              <a:tr h="444397">
                <a:tc>
                  <a:txBody>
                    <a:bodyPr/>
                    <a:lstStyle/>
                    <a:p>
                      <a:r>
                        <a:rPr kumimoji="0" lang="hr-HR" b="0" i="0" kern="1200" dirty="0" smtClean="0">
                          <a:solidFill>
                            <a:schemeClr val="dk1"/>
                          </a:solidFill>
                          <a:latin typeface="+mn-lt"/>
                          <a:ea typeface="+mn-ea"/>
                          <a:cs typeface="+mn-cs"/>
                        </a:rPr>
                        <a:t>tetanus</a:t>
                      </a:r>
                      <a:endParaRPr lang="hr-HR" dirty="0"/>
                    </a:p>
                  </a:txBody>
                  <a:tcPr/>
                </a:tc>
                <a:tc>
                  <a:txBody>
                    <a:bodyPr/>
                    <a:lstStyle/>
                    <a:p>
                      <a:endParaRPr lang="hr-HR"/>
                    </a:p>
                  </a:txBody>
                  <a:tcPr/>
                </a:tc>
                <a:tc>
                  <a:txBody>
                    <a:bodyPr/>
                    <a:lstStyle/>
                    <a:p>
                      <a:endParaRPr lang="hr-HR"/>
                    </a:p>
                  </a:txBody>
                  <a:tcPr/>
                </a:tc>
                <a:tc>
                  <a:txBody>
                    <a:bodyPr/>
                    <a:lstStyle/>
                    <a:p>
                      <a:endParaRPr lang="hr-HR" dirty="0"/>
                    </a:p>
                  </a:txBody>
                  <a:tcPr/>
                </a:tc>
                <a:tc>
                  <a:txBody>
                    <a:bodyPr/>
                    <a:lstStyle/>
                    <a:p>
                      <a:endParaRPr lang="hr-HR"/>
                    </a:p>
                  </a:txBody>
                  <a:tcPr/>
                </a:tc>
              </a:tr>
              <a:tr h="444397">
                <a:tc>
                  <a:txBody>
                    <a:bodyPr/>
                    <a:lstStyle/>
                    <a:p>
                      <a:r>
                        <a:rPr kumimoji="0" lang="hr-HR" b="0" i="0" kern="1200" dirty="0" smtClean="0">
                          <a:solidFill>
                            <a:schemeClr val="dk1"/>
                          </a:solidFill>
                          <a:latin typeface="+mn-lt"/>
                          <a:ea typeface="+mn-ea"/>
                          <a:cs typeface="+mn-cs"/>
                        </a:rPr>
                        <a:t>rubeola</a:t>
                      </a:r>
                      <a:endParaRPr lang="hr-HR" dirty="0"/>
                    </a:p>
                  </a:txBody>
                  <a:tcPr/>
                </a:tc>
                <a:tc>
                  <a:txBody>
                    <a:bodyPr/>
                    <a:lstStyle/>
                    <a:p>
                      <a:endParaRPr lang="hr-HR"/>
                    </a:p>
                  </a:txBody>
                  <a:tcPr/>
                </a:tc>
                <a:tc>
                  <a:txBody>
                    <a:bodyPr/>
                    <a:lstStyle/>
                    <a:p>
                      <a:endParaRPr lang="hr-HR"/>
                    </a:p>
                  </a:txBody>
                  <a:tcPr/>
                </a:tc>
                <a:tc>
                  <a:txBody>
                    <a:bodyPr/>
                    <a:lstStyle/>
                    <a:p>
                      <a:endParaRPr lang="hr-HR"/>
                    </a:p>
                  </a:txBody>
                  <a:tcPr/>
                </a:tc>
                <a:tc>
                  <a:txBody>
                    <a:bodyPr/>
                    <a:lstStyle/>
                    <a:p>
                      <a:endParaRPr lang="hr-HR"/>
                    </a:p>
                  </a:txBody>
                  <a:tcPr/>
                </a:tc>
              </a:tr>
              <a:tr h="444397">
                <a:tc>
                  <a:txBody>
                    <a:bodyPr/>
                    <a:lstStyle/>
                    <a:p>
                      <a:r>
                        <a:rPr kumimoji="0" lang="hr-HR" b="0" i="0" kern="1200" dirty="0" smtClean="0">
                          <a:solidFill>
                            <a:schemeClr val="dk1"/>
                          </a:solidFill>
                          <a:latin typeface="+mn-lt"/>
                          <a:ea typeface="+mn-ea"/>
                          <a:cs typeface="+mn-cs"/>
                        </a:rPr>
                        <a:t>ospice</a:t>
                      </a:r>
                      <a:endParaRPr lang="hr-HR" dirty="0"/>
                    </a:p>
                  </a:txBody>
                  <a:tcPr/>
                </a:tc>
                <a:tc>
                  <a:txBody>
                    <a:bodyPr/>
                    <a:lstStyle/>
                    <a:p>
                      <a:endParaRPr lang="hr-HR"/>
                    </a:p>
                  </a:txBody>
                  <a:tcPr/>
                </a:tc>
                <a:tc>
                  <a:txBody>
                    <a:bodyPr/>
                    <a:lstStyle/>
                    <a:p>
                      <a:endParaRPr lang="hr-HR"/>
                    </a:p>
                  </a:txBody>
                  <a:tcPr/>
                </a:tc>
                <a:tc>
                  <a:txBody>
                    <a:bodyPr/>
                    <a:lstStyle/>
                    <a:p>
                      <a:endParaRPr lang="hr-HR"/>
                    </a:p>
                  </a:txBody>
                  <a:tcPr/>
                </a:tc>
                <a:tc>
                  <a:txBody>
                    <a:bodyPr/>
                    <a:lstStyle/>
                    <a:p>
                      <a:endParaRPr lang="hr-HR"/>
                    </a:p>
                  </a:txBody>
                  <a:tcPr/>
                </a:tc>
              </a:tr>
              <a:tr h="444397">
                <a:tc>
                  <a:txBody>
                    <a:bodyPr/>
                    <a:lstStyle/>
                    <a:p>
                      <a:r>
                        <a:rPr kumimoji="0" lang="hr-HR" b="0" i="0" kern="1200" dirty="0" smtClean="0">
                          <a:solidFill>
                            <a:schemeClr val="dk1"/>
                          </a:solidFill>
                          <a:latin typeface="+mn-lt"/>
                          <a:ea typeface="+mn-ea"/>
                          <a:cs typeface="+mn-cs"/>
                        </a:rPr>
                        <a:t>mononukleoza</a:t>
                      </a:r>
                      <a:endParaRPr lang="hr-HR" dirty="0"/>
                    </a:p>
                  </a:txBody>
                  <a:tcPr/>
                </a:tc>
                <a:tc>
                  <a:txBody>
                    <a:bodyPr/>
                    <a:lstStyle/>
                    <a:p>
                      <a:endParaRPr lang="hr-HR"/>
                    </a:p>
                  </a:txBody>
                  <a:tcPr/>
                </a:tc>
                <a:tc>
                  <a:txBody>
                    <a:bodyPr/>
                    <a:lstStyle/>
                    <a:p>
                      <a:endParaRPr lang="hr-HR"/>
                    </a:p>
                  </a:txBody>
                  <a:tcPr/>
                </a:tc>
                <a:tc>
                  <a:txBody>
                    <a:bodyPr/>
                    <a:lstStyle/>
                    <a:p>
                      <a:endParaRPr lang="hr-HR"/>
                    </a:p>
                  </a:txBody>
                  <a:tcPr/>
                </a:tc>
                <a:tc>
                  <a:txBody>
                    <a:bodyPr/>
                    <a:lstStyle/>
                    <a:p>
                      <a:endParaRPr lang="hr-HR" dirty="0"/>
                    </a:p>
                  </a:txBody>
                  <a:tcPr/>
                </a:tc>
              </a:tr>
            </a:tbl>
          </a:graphicData>
        </a:graphic>
      </p:graphicFrame>
      <p:sp>
        <p:nvSpPr>
          <p:cNvPr id="5" name="TextBox 4"/>
          <p:cNvSpPr txBox="1"/>
          <p:nvPr/>
        </p:nvSpPr>
        <p:spPr>
          <a:xfrm>
            <a:off x="0" y="6143644"/>
            <a:ext cx="8429652" cy="646331"/>
          </a:xfrm>
          <a:prstGeom prst="rect">
            <a:avLst/>
          </a:prstGeom>
          <a:noFill/>
        </p:spPr>
        <p:txBody>
          <a:bodyPr wrap="square" rtlCol="0">
            <a:spAutoFit/>
          </a:bodyPr>
          <a:lstStyle/>
          <a:p>
            <a:r>
              <a:rPr lang="hr-HR" dirty="0"/>
              <a:t>Nakon toga provedite anketu u razredu o tome koje od zaraznih bolesti navedenih u tablici ste preboljeli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mtClean="0"/>
              <a:t>Bakterijske bolesti ljudi i životinja </a:t>
            </a:r>
            <a:endParaRPr lang="hr-HR" dirty="0"/>
          </a:p>
        </p:txBody>
      </p:sp>
      <p:sp>
        <p:nvSpPr>
          <p:cNvPr id="3" name="Content Placeholder 2"/>
          <p:cNvSpPr>
            <a:spLocks noGrp="1"/>
          </p:cNvSpPr>
          <p:nvPr>
            <p:ph sz="half" idx="1"/>
          </p:nvPr>
        </p:nvSpPr>
        <p:spPr>
          <a:xfrm>
            <a:off x="457200" y="1600201"/>
            <a:ext cx="3520440" cy="3971939"/>
          </a:xfrm>
        </p:spPr>
        <p:txBody>
          <a:bodyPr>
            <a:normAutofit fontScale="92500" lnSpcReduction="20000"/>
          </a:bodyPr>
          <a:lstStyle/>
          <a:p>
            <a:r>
              <a:rPr lang="hr-HR" dirty="0" smtClean="0"/>
              <a:t>Streptokokna angina  </a:t>
            </a:r>
          </a:p>
          <a:p>
            <a:r>
              <a:rPr lang="hr-HR" dirty="0" smtClean="0"/>
              <a:t>Tuberkuloza (TBC)</a:t>
            </a:r>
          </a:p>
          <a:p>
            <a:r>
              <a:rPr lang="hr-HR" dirty="0" smtClean="0"/>
              <a:t>Gonoreja</a:t>
            </a:r>
          </a:p>
          <a:p>
            <a:r>
              <a:rPr lang="hr-HR" dirty="0" smtClean="0"/>
              <a:t>Sifilis</a:t>
            </a:r>
          </a:p>
          <a:p>
            <a:r>
              <a:rPr lang="hr-HR" dirty="0" smtClean="0"/>
              <a:t>Akne </a:t>
            </a:r>
          </a:p>
          <a:p>
            <a:r>
              <a:rPr lang="hr-HR" dirty="0" smtClean="0"/>
              <a:t>Tetanus</a:t>
            </a:r>
          </a:p>
          <a:p>
            <a:r>
              <a:rPr lang="hr-HR" dirty="0" smtClean="0"/>
              <a:t>Difterija</a:t>
            </a:r>
          </a:p>
          <a:p>
            <a:r>
              <a:rPr lang="hr-HR" dirty="0" smtClean="0"/>
              <a:t>Guba</a:t>
            </a:r>
          </a:p>
          <a:p>
            <a:r>
              <a:rPr lang="hr-HR" dirty="0" smtClean="0"/>
              <a:t>Karijes</a:t>
            </a:r>
          </a:p>
          <a:p>
            <a:r>
              <a:rPr lang="hr-HR" dirty="0" smtClean="0"/>
              <a:t>Kolera</a:t>
            </a:r>
          </a:p>
        </p:txBody>
      </p:sp>
      <p:sp>
        <p:nvSpPr>
          <p:cNvPr id="6" name="Content Placeholder 5"/>
          <p:cNvSpPr>
            <a:spLocks noGrp="1"/>
          </p:cNvSpPr>
          <p:nvPr>
            <p:ph sz="half" idx="2"/>
          </p:nvPr>
        </p:nvSpPr>
        <p:spPr>
          <a:xfrm>
            <a:off x="4178808" y="1600201"/>
            <a:ext cx="3520440" cy="4114816"/>
          </a:xfrm>
        </p:spPr>
        <p:txBody>
          <a:bodyPr>
            <a:normAutofit fontScale="92500" lnSpcReduction="20000"/>
          </a:bodyPr>
          <a:lstStyle/>
          <a:p>
            <a:r>
              <a:rPr lang="hr-HR" dirty="0" smtClean="0"/>
              <a:t>Kuga</a:t>
            </a:r>
          </a:p>
          <a:p>
            <a:r>
              <a:rPr lang="hr-HR" dirty="0" smtClean="0"/>
              <a:t>Legionarska bolest</a:t>
            </a:r>
          </a:p>
          <a:p>
            <a:r>
              <a:rPr lang="hr-HR" dirty="0" smtClean="0"/>
              <a:t>Papagajska bolest </a:t>
            </a:r>
          </a:p>
          <a:p>
            <a:r>
              <a:rPr lang="hr-HR" dirty="0" smtClean="0"/>
              <a:t>Pjegavi tifus </a:t>
            </a:r>
          </a:p>
          <a:p>
            <a:r>
              <a:rPr lang="hr-HR" dirty="0" smtClean="0"/>
              <a:t>Salmoneloza</a:t>
            </a:r>
          </a:p>
          <a:p>
            <a:r>
              <a:rPr lang="hr-HR" dirty="0" smtClean="0"/>
              <a:t>Tifus</a:t>
            </a:r>
          </a:p>
          <a:p>
            <a:r>
              <a:rPr lang="hr-HR" dirty="0" smtClean="0"/>
              <a:t>Trahom</a:t>
            </a:r>
          </a:p>
          <a:p>
            <a:r>
              <a:rPr lang="hr-HR" dirty="0" smtClean="0"/>
              <a:t>Upala pluća (može biti i virusna i bakterijska)</a:t>
            </a:r>
          </a:p>
          <a:p>
            <a:endParaRPr lang="hr-HR" dirty="0"/>
          </a:p>
        </p:txBody>
      </p:sp>
      <p:sp>
        <p:nvSpPr>
          <p:cNvPr id="9" name="TextBox 8"/>
          <p:cNvSpPr txBox="1"/>
          <p:nvPr/>
        </p:nvSpPr>
        <p:spPr>
          <a:xfrm>
            <a:off x="210464" y="5857892"/>
            <a:ext cx="7933436" cy="830997"/>
          </a:xfrm>
          <a:prstGeom prst="rect">
            <a:avLst/>
          </a:prstGeom>
          <a:noFill/>
        </p:spPr>
        <p:txBody>
          <a:bodyPr wrap="square" rtlCol="0">
            <a:spAutoFit/>
          </a:bodyPr>
          <a:lstStyle/>
          <a:p>
            <a:r>
              <a:rPr lang="hr-HR" sz="2400" dirty="0" smtClean="0"/>
              <a:t>Danas nisu tako veliki problem kao nekada jer se liječe antibioticima (npr. penicilin)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PUTEVI ULASKA	 Načini zaštite </a:t>
            </a:r>
            <a:br>
              <a:rPr lang="hr-HR" dirty="0" smtClean="0"/>
            </a:br>
            <a:r>
              <a:rPr lang="hr-HR" dirty="0" smtClean="0"/>
              <a:t>bakterija</a:t>
            </a:r>
            <a:endParaRPr lang="hr-HR" dirty="0"/>
          </a:p>
        </p:txBody>
      </p:sp>
      <p:sp>
        <p:nvSpPr>
          <p:cNvPr id="3" name="Content Placeholder 2"/>
          <p:cNvSpPr>
            <a:spLocks noGrp="1"/>
          </p:cNvSpPr>
          <p:nvPr>
            <p:ph sz="half" idx="1"/>
          </p:nvPr>
        </p:nvSpPr>
        <p:spPr/>
        <p:txBody>
          <a:bodyPr>
            <a:normAutofit fontScale="77500" lnSpcReduction="20000"/>
          </a:bodyPr>
          <a:lstStyle/>
          <a:p>
            <a:r>
              <a:rPr lang="hr-HR" dirty="0" smtClean="0"/>
              <a:t>probavni sustav (hrana i voda) </a:t>
            </a:r>
          </a:p>
          <a:p>
            <a:r>
              <a:rPr lang="hr-HR" dirty="0" smtClean="0"/>
              <a:t>dišni sustav (kapljično) </a:t>
            </a:r>
          </a:p>
          <a:p>
            <a:r>
              <a:rPr lang="hr-HR" dirty="0" smtClean="0"/>
              <a:t>spolni sustav • ozlijede na koži (krv) </a:t>
            </a:r>
          </a:p>
          <a:p>
            <a:r>
              <a:rPr lang="hr-HR" dirty="0" smtClean="0"/>
              <a:t>različiti vektori (prenositelji – npr. muhe) </a:t>
            </a:r>
            <a:endParaRPr lang="hr-HR" dirty="0"/>
          </a:p>
        </p:txBody>
      </p:sp>
      <p:sp>
        <p:nvSpPr>
          <p:cNvPr id="4" name="Content Placeholder 3"/>
          <p:cNvSpPr>
            <a:spLocks noGrp="1"/>
          </p:cNvSpPr>
          <p:nvPr>
            <p:ph sz="half" idx="2"/>
          </p:nvPr>
        </p:nvSpPr>
        <p:spPr/>
        <p:txBody>
          <a:bodyPr>
            <a:normAutofit fontScale="77500" lnSpcReduction="20000"/>
          </a:bodyPr>
          <a:lstStyle/>
          <a:p>
            <a:r>
              <a:rPr lang="hr-HR" dirty="0" smtClean="0"/>
              <a:t>preventivne mjere protiv zaraznih bolesti </a:t>
            </a:r>
          </a:p>
          <a:p>
            <a:r>
              <a:rPr lang="hr-HR" dirty="0" smtClean="0"/>
              <a:t>higijenske navike: pranje ruku </a:t>
            </a:r>
          </a:p>
          <a:p>
            <a:r>
              <a:rPr lang="hr-HR" dirty="0" smtClean="0"/>
              <a:t>prokuhavanje hrane </a:t>
            </a:r>
          </a:p>
          <a:p>
            <a:r>
              <a:rPr lang="hr-HR" dirty="0" smtClean="0"/>
              <a:t>pasterizacija </a:t>
            </a:r>
          </a:p>
          <a:p>
            <a:r>
              <a:rPr lang="hr-HR" dirty="0" smtClean="0"/>
              <a:t>sterilizacija, </a:t>
            </a:r>
          </a:p>
          <a:p>
            <a:r>
              <a:rPr lang="hr-HR" dirty="0" smtClean="0"/>
              <a:t>dezinfekcija </a:t>
            </a:r>
          </a:p>
          <a:p>
            <a:r>
              <a:rPr lang="hr-HR" dirty="0" smtClean="0"/>
              <a:t>cijepljenje (protiv gripe, hripavca, velikih boginja)  </a:t>
            </a:r>
          </a:p>
          <a:p>
            <a:r>
              <a:rPr lang="hr-HR" dirty="0" smtClean="0"/>
              <a:t>odgovorno spolno ponašanje</a:t>
            </a: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Modrozelene bakterije – dobrodošao kisik!</a:t>
            </a:r>
            <a:endParaRPr lang="hr-HR" dirty="0"/>
          </a:p>
        </p:txBody>
      </p:sp>
      <p:sp>
        <p:nvSpPr>
          <p:cNvPr id="3" name="Content Placeholder 2"/>
          <p:cNvSpPr>
            <a:spLocks noGrp="1"/>
          </p:cNvSpPr>
          <p:nvPr>
            <p:ph idx="1"/>
          </p:nvPr>
        </p:nvSpPr>
        <p:spPr/>
        <p:txBody>
          <a:bodyPr/>
          <a:lstStyle/>
          <a:p>
            <a:pPr fontAlgn="base"/>
            <a:r>
              <a:rPr lang="hr-HR" dirty="0" smtClean="0"/>
              <a:t>Prvi (mikro) organizmi osjećali su se baš lijepo u praatmosferi Zemlje. Bilo je toplo, hrane (organske tvari) je bilo u izobilju, a kisika zapravo veoma malo (prisjetimo se, prvi organizmi nastali su u uvjetima bez kisika i on je za većinu živih organizama u početku bio otrovan!).</a:t>
            </a:r>
          </a:p>
          <a:p>
            <a:pPr fontAlgn="base"/>
            <a:r>
              <a:rPr lang="hr-HR" b="1" dirty="0" smtClean="0"/>
              <a:t>Rekli bi, raj na Zemlji.</a:t>
            </a:r>
            <a:endParaRPr lang="hr-HR" dirty="0" smtClean="0"/>
          </a:p>
          <a:p>
            <a:endParaRPr lang="hr-H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65754"/>
          </a:xfrm>
        </p:spPr>
        <p:txBody>
          <a:bodyPr>
            <a:normAutofit fontScale="90000"/>
          </a:bodyPr>
          <a:lstStyle/>
          <a:p>
            <a:endParaRPr lang="hr-HR" dirty="0"/>
          </a:p>
        </p:txBody>
      </p:sp>
      <p:sp>
        <p:nvSpPr>
          <p:cNvPr id="3" name="Content Placeholder 2"/>
          <p:cNvSpPr>
            <a:spLocks noGrp="1"/>
          </p:cNvSpPr>
          <p:nvPr>
            <p:ph idx="1"/>
          </p:nvPr>
        </p:nvSpPr>
        <p:spPr>
          <a:xfrm>
            <a:off x="142844" y="928670"/>
            <a:ext cx="7929618" cy="5527066"/>
          </a:xfrm>
        </p:spPr>
        <p:txBody>
          <a:bodyPr>
            <a:normAutofit lnSpcReduction="10000"/>
          </a:bodyPr>
          <a:lstStyle/>
          <a:p>
            <a:pPr fontAlgn="base"/>
            <a:r>
              <a:rPr lang="hr-HR" dirty="0" smtClean="0"/>
              <a:t>A onda se dogodilo nešto što ih je neugodno iznenadilo i poremetilo im sve planove. Nešto kao kad naručite sladoled od maline, a dobijete dosadnu vaniliju. </a:t>
            </a:r>
            <a:r>
              <a:rPr lang="hr-HR" b="1" dirty="0" smtClean="0"/>
              <a:t>Pojavile su se modrozelene bakterije!</a:t>
            </a:r>
            <a:r>
              <a:rPr lang="hr-HR" dirty="0" smtClean="0"/>
              <a:t> </a:t>
            </a:r>
          </a:p>
          <a:p>
            <a:pPr fontAlgn="base"/>
            <a:r>
              <a:rPr lang="hr-HR" dirty="0" smtClean="0"/>
              <a:t>Kod modrozelenih bakterija (cijanobakterija) se u </a:t>
            </a:r>
            <a:r>
              <a:rPr lang="hr-HR" b="1" u="sng" dirty="0" smtClean="0"/>
              <a:t>prekambriju</a:t>
            </a:r>
            <a:r>
              <a:rPr lang="hr-HR" dirty="0" smtClean="0"/>
              <a:t> razvila </a:t>
            </a:r>
            <a:r>
              <a:rPr lang="hr-HR" b="1" dirty="0" smtClean="0"/>
              <a:t>sposobnost obavljanja procesa fotosinteze</a:t>
            </a:r>
            <a:r>
              <a:rPr lang="hr-HR" dirty="0" smtClean="0"/>
              <a:t>. Uz pomoć sunčeve svjetlosti, bakterije su počele koristiti ugljikov dioksid (CO</a:t>
            </a:r>
            <a:r>
              <a:rPr lang="hr-HR" baseline="-25000" dirty="0" smtClean="0"/>
              <a:t>2</a:t>
            </a:r>
            <a:r>
              <a:rPr lang="hr-HR" dirty="0" smtClean="0"/>
              <a:t>) i vodu (H</a:t>
            </a:r>
            <a:r>
              <a:rPr lang="hr-HR" baseline="-25000" dirty="0" smtClean="0"/>
              <a:t>2</a:t>
            </a:r>
            <a:r>
              <a:rPr lang="hr-HR" dirty="0" smtClean="0"/>
              <a:t>0) kako bi napravile šećer i prehranile se. </a:t>
            </a:r>
          </a:p>
          <a:p>
            <a:pPr fontAlgn="base"/>
            <a:r>
              <a:rPr lang="hr-HR" dirty="0" smtClean="0"/>
              <a:t>Kao otpadni proizvod u tom procesu nastao je – </a:t>
            </a:r>
            <a:r>
              <a:rPr lang="hr-HR" b="1" dirty="0" smtClean="0"/>
              <a:t>kisik</a:t>
            </a:r>
            <a:r>
              <a:rPr lang="hr-HR" dirty="0" smtClean="0"/>
              <a:t>!</a:t>
            </a:r>
            <a:br>
              <a:rPr lang="hr-HR" dirty="0" smtClean="0"/>
            </a:br>
            <a:endParaRPr lang="hr-H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Content Placeholder 3" descr="img4fbcb94e752d4.jpg"/>
          <p:cNvPicPr>
            <a:picLocks noGrp="1" noChangeAspect="1"/>
          </p:cNvPicPr>
          <p:nvPr>
            <p:ph idx="1"/>
          </p:nvPr>
        </p:nvPicPr>
        <p:blipFill>
          <a:blip r:embed="rId2"/>
          <a:stretch>
            <a:fillRect/>
          </a:stretch>
        </p:blipFill>
        <p:spPr>
          <a:xfrm>
            <a:off x="500034" y="428604"/>
            <a:ext cx="6858048" cy="5357850"/>
          </a:xfrm>
        </p:spPr>
      </p:pic>
      <p:sp>
        <p:nvSpPr>
          <p:cNvPr id="5" name="TextBox 4"/>
          <p:cNvSpPr txBox="1"/>
          <p:nvPr/>
        </p:nvSpPr>
        <p:spPr>
          <a:xfrm>
            <a:off x="2143108" y="6000768"/>
            <a:ext cx="3861955" cy="523220"/>
          </a:xfrm>
          <a:prstGeom prst="rect">
            <a:avLst/>
          </a:prstGeom>
          <a:noFill/>
        </p:spPr>
        <p:txBody>
          <a:bodyPr wrap="none" rtlCol="0">
            <a:spAutoFit/>
          </a:bodyPr>
          <a:lstStyle/>
          <a:p>
            <a:r>
              <a:rPr lang="hr-HR" sz="2800" dirty="0"/>
              <a:t>Zemljina praatmosfera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8564"/>
          </a:xfrm>
        </p:spPr>
        <p:txBody>
          <a:bodyPr>
            <a:normAutofit fontScale="90000"/>
          </a:bodyPr>
          <a:lstStyle/>
          <a:p>
            <a:endParaRPr lang="hr-HR" dirty="0"/>
          </a:p>
        </p:txBody>
      </p:sp>
      <p:sp>
        <p:nvSpPr>
          <p:cNvPr id="3" name="Content Placeholder 2"/>
          <p:cNvSpPr>
            <a:spLocks noGrp="1"/>
          </p:cNvSpPr>
          <p:nvPr>
            <p:ph idx="1"/>
          </p:nvPr>
        </p:nvSpPr>
        <p:spPr>
          <a:xfrm>
            <a:off x="0" y="214290"/>
            <a:ext cx="8286776" cy="6500858"/>
          </a:xfrm>
        </p:spPr>
        <p:txBody>
          <a:bodyPr>
            <a:normAutofit fontScale="92500" lnSpcReduction="20000"/>
          </a:bodyPr>
          <a:lstStyle/>
          <a:p>
            <a:pPr fontAlgn="base"/>
            <a:r>
              <a:rPr lang="vi-VN" dirty="0" smtClean="0"/>
              <a:t>Sa sigurnošću se može potvrditi da su modrozelene bakterije nastale prije </a:t>
            </a:r>
            <a:r>
              <a:rPr lang="vi-VN" b="1" u="sng" dirty="0" smtClean="0"/>
              <a:t>2,8 milijarda godina</a:t>
            </a:r>
            <a:r>
              <a:rPr lang="vi-VN" dirty="0" smtClean="0"/>
              <a:t>, a smatra se da su mogle nastati čak i prije 3,5 milijarda godina. U vrijeme kada su tek nastale, kisika je još uvijek bilo malo, ali pošto su ove bakterije bile dominantan oblik života gotovo 2 milijarde godina, on se postepeno sve više nakupljao. U jednom trenutku njegova se koncentracija povećala do razine u kojoj je organizmima koji na njega nisu bili prilagođeni (</a:t>
            </a:r>
            <a:r>
              <a:rPr lang="vi-VN" b="1" u="sng" dirty="0" smtClean="0"/>
              <a:t>anaerobni</a:t>
            </a:r>
            <a:r>
              <a:rPr lang="vi-VN" u="sng" dirty="0" smtClean="0"/>
              <a:t> </a:t>
            </a:r>
            <a:r>
              <a:rPr lang="vi-VN" b="1" u="sng" dirty="0" smtClean="0"/>
              <a:t>organizmi</a:t>
            </a:r>
            <a:r>
              <a:rPr lang="vi-VN" dirty="0" smtClean="0"/>
              <a:t>) </a:t>
            </a:r>
            <a:r>
              <a:rPr lang="vi-VN" b="1" dirty="0" smtClean="0"/>
              <a:t>kisik postao toliko otrovan</a:t>
            </a:r>
            <a:r>
              <a:rPr lang="vi-VN" dirty="0" smtClean="0"/>
              <a:t> da su ti organizmi većinom izumrli. </a:t>
            </a:r>
            <a:endParaRPr lang="hr-HR" dirty="0" smtClean="0"/>
          </a:p>
          <a:p>
            <a:pPr fontAlgn="base"/>
            <a:r>
              <a:rPr lang="vi-VN" dirty="0" smtClean="0"/>
              <a:t>Kako to u </a:t>
            </a:r>
            <a:r>
              <a:rPr lang="vi-VN" b="1" u="sng" dirty="0" smtClean="0"/>
              <a:t>evoluciji</a:t>
            </a:r>
            <a:r>
              <a:rPr lang="vi-VN" dirty="0" smtClean="0"/>
              <a:t> obično biva, neki se organizmi </a:t>
            </a:r>
            <a:r>
              <a:rPr lang="vi-VN" b="1" dirty="0" smtClean="0"/>
              <a:t>prilagođavaju životu sa kisikom</a:t>
            </a:r>
            <a:r>
              <a:rPr lang="vi-VN" dirty="0" smtClean="0"/>
              <a:t>, a neki se povlače na mjesta gdje ga nema (na primjer dublje u mulj gdje kisik ne dopire).</a:t>
            </a:r>
          </a:p>
          <a:p>
            <a:pPr fontAlgn="base"/>
            <a:r>
              <a:rPr lang="vi-VN" dirty="0" smtClean="0"/>
              <a:t>Razvitak ovih bakterija bio je od </a:t>
            </a:r>
            <a:r>
              <a:rPr lang="vi-VN" b="1" dirty="0" smtClean="0"/>
              <a:t>neprocjenjive važnosti za daljnju evoluciju života kakvog danas poznajemo</a:t>
            </a:r>
            <a:r>
              <a:rPr lang="vi-VN" dirty="0" smtClean="0"/>
              <a:t>. Atmosfera bogata kisikom bila je jedan od preduvjeta za nastanak kompleksnije </a:t>
            </a:r>
            <a:r>
              <a:rPr lang="vi-VN" b="1" u="sng" dirty="0" smtClean="0"/>
              <a:t>eukariotske stanice</a:t>
            </a:r>
            <a:r>
              <a:rPr lang="vi-VN" b="1" dirty="0" smtClean="0"/>
              <a:t> </a:t>
            </a:r>
            <a:r>
              <a:rPr lang="vi-VN" dirty="0" smtClean="0"/>
              <a:t>(stanice sa definiranom jezgrom i organelima), a time i </a:t>
            </a:r>
            <a:r>
              <a:rPr lang="vi-VN" b="1" dirty="0" smtClean="0"/>
              <a:t>višestaničnih organizama.</a:t>
            </a:r>
            <a:endParaRPr lang="vi-VN"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80068"/>
          </a:xfrm>
        </p:spPr>
        <p:txBody>
          <a:bodyPr/>
          <a:lstStyle/>
          <a:p>
            <a:r>
              <a:rPr lang="hr-HR" dirty="0" smtClean="0"/>
              <a:t>stromatoliti</a:t>
            </a:r>
            <a:endParaRPr lang="hr-HR" dirty="0"/>
          </a:p>
        </p:txBody>
      </p:sp>
      <p:sp>
        <p:nvSpPr>
          <p:cNvPr id="3" name="Content Placeholder 2"/>
          <p:cNvSpPr>
            <a:spLocks noGrp="1"/>
          </p:cNvSpPr>
          <p:nvPr>
            <p:ph idx="1"/>
          </p:nvPr>
        </p:nvSpPr>
        <p:spPr>
          <a:xfrm>
            <a:off x="142844" y="1071546"/>
            <a:ext cx="7929618" cy="5786454"/>
          </a:xfrm>
        </p:spPr>
        <p:txBody>
          <a:bodyPr>
            <a:normAutofit fontScale="92500" lnSpcReduction="20000"/>
          </a:bodyPr>
          <a:lstStyle/>
          <a:p>
            <a:pPr fontAlgn="base"/>
            <a:r>
              <a:rPr lang="vi-VN" dirty="0" smtClean="0"/>
              <a:t>Iako bismo možda pomislili da nešto tako malo i nježno kao što je bakterijska stanica ne može ostaviti nikakve </a:t>
            </a:r>
            <a:r>
              <a:rPr lang="vi-VN" b="1" u="sng" dirty="0" smtClean="0"/>
              <a:t>fosilne</a:t>
            </a:r>
            <a:r>
              <a:rPr lang="vi-VN" b="1" dirty="0" smtClean="0"/>
              <a:t> </a:t>
            </a:r>
            <a:r>
              <a:rPr lang="vi-VN" dirty="0" smtClean="0"/>
              <a:t>ostatke, najstariji pronađeni fosili datiraju upravo iz razdoblja modrozelenih bakterija. Zovu se </a:t>
            </a:r>
            <a:r>
              <a:rPr lang="vi-VN" b="1" dirty="0" smtClean="0"/>
              <a:t>stromatoliti</a:t>
            </a:r>
            <a:r>
              <a:rPr lang="vi-VN" dirty="0" smtClean="0"/>
              <a:t>. </a:t>
            </a:r>
            <a:endParaRPr lang="hr-HR" dirty="0" smtClean="0"/>
          </a:p>
          <a:p>
            <a:pPr fontAlgn="base"/>
            <a:r>
              <a:rPr lang="vi-VN" dirty="0" smtClean="0"/>
              <a:t>Stromatoliti nastaju u plitkim, toplim morima kada bakterije vežu čestice sedimenta te svojim rastom i izmjenom tvari utječu na njegovu raspodjelu, čime nastaju specifični oblici stromatolita. </a:t>
            </a:r>
            <a:endParaRPr lang="hr-HR" dirty="0" smtClean="0"/>
          </a:p>
          <a:p>
            <a:pPr fontAlgn="base"/>
            <a:r>
              <a:rPr lang="vi-VN" dirty="0" smtClean="0"/>
              <a:t>Najčešći stromatoliti napravljeni su od slojeva vapnenca. </a:t>
            </a:r>
            <a:endParaRPr lang="hr-HR" dirty="0" smtClean="0"/>
          </a:p>
          <a:p>
            <a:pPr fontAlgn="base"/>
            <a:r>
              <a:rPr lang="vi-VN" dirty="0" smtClean="0"/>
              <a:t>Prije pojave kisika koji je omogućio daljnju evoluciju života, </a:t>
            </a:r>
            <a:r>
              <a:rPr lang="vi-VN" b="1" dirty="0" smtClean="0"/>
              <a:t>stromatolitne prevlake prekrivale su gotovo cijelu površinu Zemlje</a:t>
            </a:r>
            <a:r>
              <a:rPr lang="vi-VN" dirty="0" smtClean="0"/>
              <a:t>, čiji su najčešći stanovnici bili upravo </a:t>
            </a:r>
            <a:r>
              <a:rPr lang="vi-VN" b="1" dirty="0" smtClean="0"/>
              <a:t>modrozelene bakterije.</a:t>
            </a:r>
            <a:r>
              <a:rPr lang="vi-VN" dirty="0" smtClean="0"/>
              <a:t> </a:t>
            </a:r>
            <a:endParaRPr lang="hr-HR" dirty="0" smtClean="0"/>
          </a:p>
          <a:p>
            <a:pPr fontAlgn="base"/>
            <a:r>
              <a:rPr lang="vi-VN" dirty="0" smtClean="0"/>
              <a:t>Stromatoliti postoje i danas, a nalazimo ih na zapadnoj obali Australije i Brazila, a kod nas na otoku Pagu.</a:t>
            </a:r>
          </a:p>
          <a:p>
            <a:pPr fontAlgn="base"/>
            <a:r>
              <a:rPr lang="vi-VN" b="1" dirty="0" smtClean="0"/>
              <a:t>Modrozelene bakterije su, kako vidimo, prastare!</a:t>
            </a:r>
            <a:endParaRPr lang="vi-VN" dirty="0" smtClean="0"/>
          </a:p>
          <a:p>
            <a:endParaRPr lang="hr-H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7239000" cy="714380"/>
          </a:xfrm>
        </p:spPr>
        <p:txBody>
          <a:bodyPr/>
          <a:lstStyle/>
          <a:p>
            <a:r>
              <a:rPr lang="hr-HR" dirty="0" smtClean="0"/>
              <a:t>stromatoliti</a:t>
            </a:r>
            <a:endParaRPr lang="hr-HR" dirty="0"/>
          </a:p>
        </p:txBody>
      </p:sp>
      <p:pic>
        <p:nvPicPr>
          <p:cNvPr id="4" name="Content Placeholder 3" descr="img4fbcc3266a5ba.jpg"/>
          <p:cNvPicPr>
            <a:picLocks noGrp="1" noChangeAspect="1"/>
          </p:cNvPicPr>
          <p:nvPr>
            <p:ph idx="1"/>
          </p:nvPr>
        </p:nvPicPr>
        <p:blipFill>
          <a:blip r:embed="rId2"/>
          <a:stretch>
            <a:fillRect/>
          </a:stretch>
        </p:blipFill>
        <p:spPr>
          <a:xfrm>
            <a:off x="428596" y="928670"/>
            <a:ext cx="7358114" cy="5286412"/>
          </a:xfrm>
        </p:spPr>
      </p:pic>
      <p:sp>
        <p:nvSpPr>
          <p:cNvPr id="5" name="TextBox 4"/>
          <p:cNvSpPr txBox="1"/>
          <p:nvPr/>
        </p:nvSpPr>
        <p:spPr>
          <a:xfrm>
            <a:off x="0" y="6215082"/>
            <a:ext cx="8702062" cy="461665"/>
          </a:xfrm>
          <a:prstGeom prst="rect">
            <a:avLst/>
          </a:prstGeom>
          <a:noFill/>
        </p:spPr>
        <p:txBody>
          <a:bodyPr wrap="none" rtlCol="0">
            <a:spAutoFit/>
          </a:bodyPr>
          <a:lstStyle/>
          <a:p>
            <a:r>
              <a:rPr lang="pl-PL" sz="2400" dirty="0"/>
              <a:t>Stromatoliti u Zaljevu morskih pasa, zapadna obala Australije</a:t>
            </a:r>
            <a:endParaRPr lang="hr-H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22878"/>
          </a:xfrm>
        </p:spPr>
        <p:txBody>
          <a:bodyPr>
            <a:normAutofit fontScale="90000"/>
          </a:bodyPr>
          <a:lstStyle/>
          <a:p>
            <a:endParaRPr lang="hr-HR" dirty="0"/>
          </a:p>
        </p:txBody>
      </p:sp>
      <p:sp>
        <p:nvSpPr>
          <p:cNvPr id="3" name="Content Placeholder 2"/>
          <p:cNvSpPr>
            <a:spLocks noGrp="1"/>
          </p:cNvSpPr>
          <p:nvPr>
            <p:ph idx="1"/>
          </p:nvPr>
        </p:nvSpPr>
        <p:spPr>
          <a:xfrm>
            <a:off x="142844" y="642918"/>
            <a:ext cx="8001056" cy="5812818"/>
          </a:xfrm>
        </p:spPr>
        <p:txBody>
          <a:bodyPr>
            <a:normAutofit fontScale="85000" lnSpcReduction="20000"/>
          </a:bodyPr>
          <a:lstStyle/>
          <a:p>
            <a:r>
              <a:rPr lang="hr-HR" b="1" dirty="0" smtClean="0"/>
              <a:t>Bakterije</a:t>
            </a:r>
            <a:r>
              <a:rPr lang="hr-HR" dirty="0" smtClean="0"/>
              <a:t> su najbrojnija skupina organizama</a:t>
            </a:r>
          </a:p>
          <a:p>
            <a:r>
              <a:rPr lang="hr-HR" dirty="0" smtClean="0"/>
              <a:t>Većina ih je nužna za održavanje života ostalih makroorganizama na Zemlji</a:t>
            </a:r>
          </a:p>
          <a:p>
            <a:r>
              <a:rPr lang="hr-HR" dirty="0" smtClean="0"/>
              <a:t>Bakterije su bile bitne u biološkoj evoluciji, a i danas su osnova svakog hranidbenog lanca u prirodi</a:t>
            </a:r>
          </a:p>
          <a:p>
            <a:r>
              <a:rPr lang="hr-HR" dirty="0" smtClean="0"/>
              <a:t>Prisutne su u tlu,vodi, čine fiziološku floru ljudi i životinja (obitavaju na koži, u usnoj i nosnoj sluznici, crijevima, donjem dijelu ženskog spolnog sustava)</a:t>
            </a:r>
          </a:p>
          <a:p>
            <a:r>
              <a:rPr lang="hr-HR" dirty="0" smtClean="0"/>
              <a:t>obavljaju poželjne kemijske procese te se primjenuju u raznim gospodarskim djelatnostima</a:t>
            </a:r>
          </a:p>
          <a:p>
            <a:r>
              <a:rPr lang="hr-HR" dirty="0" smtClean="0"/>
              <a:t>Od 1500 opisanih vrsta bakterija, samo su stotinjak vrsta ljudski patogeni.</a:t>
            </a:r>
          </a:p>
          <a:p>
            <a:r>
              <a:rPr lang="hr-HR" dirty="0" smtClean="0"/>
              <a:t>Morfološka i uzgojna svojstva bakterija, njihov rast, metabolizam i genetiku proučava dio mikrobiologije koji se zove </a:t>
            </a:r>
            <a:r>
              <a:rPr lang="hr-HR" b="1" dirty="0" smtClean="0">
                <a:solidFill>
                  <a:srgbClr val="C404AD"/>
                </a:solidFill>
              </a:rPr>
              <a:t>bakteriologija</a:t>
            </a:r>
            <a:r>
              <a:rPr lang="hr-HR" dirty="0" smtClean="0"/>
              <a:t>. </a:t>
            </a:r>
          </a:p>
          <a:p>
            <a:r>
              <a:rPr lang="hr-HR" dirty="0" smtClean="0"/>
              <a:t>Medicinska bakteriologija proučava rikecije, klamidije i patogene bakterije koje oštećuju organizam produktima svojeg metabolizma (</a:t>
            </a:r>
            <a:r>
              <a:rPr lang="hr-HR" dirty="0" smtClean="0">
                <a:solidFill>
                  <a:srgbClr val="C404AD"/>
                </a:solidFill>
              </a:rPr>
              <a:t>toksini</a:t>
            </a:r>
            <a:r>
              <a:rPr lang="hr-HR" dirty="0" smtClean="0"/>
              <a:t>).</a:t>
            </a:r>
            <a:endParaRPr lang="hr-H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lstStyle/>
          <a:p>
            <a:r>
              <a:rPr lang="hr-HR" dirty="0" smtClean="0"/>
              <a:t>Danas cijanobakterije imaju pionirsku ulogu u </a:t>
            </a:r>
            <a:r>
              <a:rPr lang="hr-HR" dirty="0" smtClean="0"/>
              <a:t>naseljevanju </a:t>
            </a:r>
            <a:r>
              <a:rPr lang="hr-HR" dirty="0" smtClean="0"/>
              <a:t>potpuno pustih prostora  </a:t>
            </a:r>
          </a:p>
          <a:p>
            <a:r>
              <a:rPr lang="hr-HR" dirty="0" smtClean="0"/>
              <a:t>naseljevaju staništa nepogodna za ostala živa bića (mogu živjeti u ekstremnijim uvjetima nego ostali fotosintetski organizmi </a:t>
            </a:r>
          </a:p>
          <a:p>
            <a:r>
              <a:rPr lang="hr-HR" dirty="0" smtClean="0"/>
              <a:t>kozmopoliti su – mogu živjeti na velikom rasponu staništa) </a:t>
            </a:r>
          </a:p>
          <a:p>
            <a:r>
              <a:rPr lang="hr-HR" dirty="0" smtClean="0"/>
              <a:t>sposobnost fotosinteze te neke mogu asimilirati atmosferski dušik (heterociste) </a:t>
            </a:r>
            <a:endParaRPr lang="hr-H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040"/>
            <a:ext cx="7696200" cy="1143000"/>
          </a:xfrm>
        </p:spPr>
        <p:txBody>
          <a:bodyPr>
            <a:noAutofit/>
          </a:bodyPr>
          <a:lstStyle/>
          <a:p>
            <a:r>
              <a:rPr lang="vi-VN" sz="2800" dirty="0" smtClean="0"/>
              <a:t>Vrenje ili fermentacija na primjeru kiseljenja mlijeka ili kupusa</a:t>
            </a:r>
            <a:endParaRPr lang="hr-HR" sz="2800" dirty="0"/>
          </a:p>
        </p:txBody>
      </p:sp>
      <p:sp>
        <p:nvSpPr>
          <p:cNvPr id="3" name="Content Placeholder 2"/>
          <p:cNvSpPr>
            <a:spLocks noGrp="1"/>
          </p:cNvSpPr>
          <p:nvPr>
            <p:ph idx="1"/>
          </p:nvPr>
        </p:nvSpPr>
        <p:spPr/>
        <p:txBody>
          <a:bodyPr/>
          <a:lstStyle/>
          <a:p>
            <a:r>
              <a:rPr lang="vi-VN" dirty="0" smtClean="0"/>
              <a:t>Vrenja se odvijaju uz prisustvo bakterija vrenja (saprofitske bakterije) </a:t>
            </a:r>
            <a:endParaRPr lang="hr-HR" dirty="0" smtClean="0"/>
          </a:p>
          <a:p>
            <a:r>
              <a:rPr lang="hr-HR" dirty="0" smtClean="0"/>
              <a:t> </a:t>
            </a:r>
            <a:r>
              <a:rPr lang="vi-VN" dirty="0" smtClean="0"/>
              <a:t>Mliječnokiselo vrenje – polazni supstrat je laktoza → razgrađuje se na glukozu i galaktozu, glukoza se razgrađuje glikolizom → pirogrožđana kiselina → mliječna kiselina (koriste ga bakterije roda Lactobacillus i Streptoccocus) → </a:t>
            </a:r>
            <a:r>
              <a:rPr lang="hr-HR" dirty="0" smtClean="0"/>
              <a:t>dobiva</a:t>
            </a:r>
            <a:r>
              <a:rPr lang="vi-VN" dirty="0" smtClean="0"/>
              <a:t> se mala količina energije, ali proces može teći bez kisika. </a:t>
            </a:r>
            <a:endParaRPr lang="hr-H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040"/>
            <a:ext cx="8143900" cy="1143000"/>
          </a:xfrm>
        </p:spPr>
        <p:txBody>
          <a:bodyPr>
            <a:normAutofit/>
          </a:bodyPr>
          <a:lstStyle/>
          <a:p>
            <a:r>
              <a:rPr lang="hr-HR" sz="3200" dirty="0" smtClean="0"/>
              <a:t>Uloga bakterija u kruženju dušika u prirodi</a:t>
            </a:r>
            <a:endParaRPr lang="hr-HR" sz="3200" dirty="0"/>
          </a:p>
        </p:txBody>
      </p:sp>
      <p:sp>
        <p:nvSpPr>
          <p:cNvPr id="3" name="Content Placeholder 2"/>
          <p:cNvSpPr>
            <a:spLocks noGrp="1"/>
          </p:cNvSpPr>
          <p:nvPr>
            <p:ph idx="1"/>
          </p:nvPr>
        </p:nvSpPr>
        <p:spPr/>
        <p:txBody>
          <a:bodyPr/>
          <a:lstStyle/>
          <a:p>
            <a:r>
              <a:rPr lang="hr-HR" b="1" dirty="0" smtClean="0"/>
              <a:t>NITRIFICIRAJUĆE BAKTERIJE </a:t>
            </a:r>
            <a:r>
              <a:rPr lang="hr-HR" dirty="0" smtClean="0"/>
              <a:t>– žive u tlu. </a:t>
            </a:r>
          </a:p>
          <a:p>
            <a:r>
              <a:rPr lang="hr-HR" dirty="0" smtClean="0"/>
              <a:t>Bakterije roda </a:t>
            </a:r>
            <a:r>
              <a:rPr lang="hr-HR" b="1" i="1" dirty="0" smtClean="0"/>
              <a:t>Nitrosomonas</a:t>
            </a:r>
            <a:r>
              <a:rPr lang="hr-HR" dirty="0" smtClean="0"/>
              <a:t> oksidiraju amonijak koji nastaje kao krajnji produkt razgradnje bjelančevina biljnih i životinjskih ostataka. </a:t>
            </a:r>
          </a:p>
          <a:p>
            <a:r>
              <a:rPr lang="hr-HR" dirty="0" smtClean="0"/>
              <a:t>Produkt oksidacije amonijaka su soli dušikaste kiseline, nitriti, koje bakterije roda </a:t>
            </a:r>
            <a:r>
              <a:rPr lang="hr-HR" b="1" i="1" dirty="0" smtClean="0"/>
              <a:t>Nitrobacter</a:t>
            </a:r>
            <a:r>
              <a:rPr lang="hr-HR" dirty="0" smtClean="0"/>
              <a:t> oksidiraju u soli dušične kiseline, nitrate </a:t>
            </a:r>
          </a:p>
          <a:p>
            <a:r>
              <a:rPr lang="hr-HR" dirty="0" smtClean="0"/>
              <a:t>Ovaj proces obogaćuje tlo nitratima koje biljke iskorištavaju kao izvor dušika</a:t>
            </a:r>
            <a:endParaRPr lang="hr-H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Uloge bakterija u biosferi</a:t>
            </a:r>
            <a:endParaRPr lang="hr-HR" dirty="0"/>
          </a:p>
        </p:txBody>
      </p:sp>
      <p:sp>
        <p:nvSpPr>
          <p:cNvPr id="3" name="Content Placeholder 2"/>
          <p:cNvSpPr>
            <a:spLocks noGrp="1"/>
          </p:cNvSpPr>
          <p:nvPr>
            <p:ph idx="1"/>
          </p:nvPr>
        </p:nvSpPr>
        <p:spPr/>
        <p:txBody>
          <a:bodyPr/>
          <a:lstStyle/>
          <a:p>
            <a:r>
              <a:rPr lang="hr-HR" dirty="0" smtClean="0"/>
              <a:t>sudjeluju</a:t>
            </a:r>
            <a:r>
              <a:rPr lang="vi-VN" dirty="0" smtClean="0"/>
              <a:t> u kruženju tvari</a:t>
            </a:r>
            <a:endParaRPr lang="hr-HR" dirty="0" smtClean="0"/>
          </a:p>
          <a:p>
            <a:r>
              <a:rPr lang="vi-VN" b="1" dirty="0" smtClean="0"/>
              <a:t>proizvođači</a:t>
            </a:r>
            <a:r>
              <a:rPr lang="vi-VN" dirty="0" smtClean="0"/>
              <a:t> (fotosintetske) organske tvari  </a:t>
            </a:r>
            <a:endParaRPr lang="hr-HR" dirty="0" smtClean="0"/>
          </a:p>
          <a:p>
            <a:r>
              <a:rPr lang="vi-VN" b="1" dirty="0" smtClean="0"/>
              <a:t>razlagači</a:t>
            </a:r>
            <a:r>
              <a:rPr lang="hr-HR" dirty="0" smtClean="0"/>
              <a:t> - </a:t>
            </a:r>
            <a:r>
              <a:rPr lang="vi-VN" dirty="0" smtClean="0"/>
              <a:t>razgrađuju organske tvari, razgrađuju otpadne i otrovne tvari nastale industrijskom proizvodnjom</a:t>
            </a:r>
            <a:endParaRPr lang="hr-H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20040"/>
            <a:ext cx="7858180" cy="1143000"/>
          </a:xfrm>
        </p:spPr>
        <p:txBody>
          <a:bodyPr>
            <a:normAutofit/>
          </a:bodyPr>
          <a:lstStyle/>
          <a:p>
            <a:r>
              <a:rPr lang="hr-HR" sz="3200" dirty="0" smtClean="0"/>
              <a:t>Korisne uloge bakterija u životu čovjeka</a:t>
            </a:r>
            <a:endParaRPr lang="hr-HR" sz="3200" dirty="0"/>
          </a:p>
        </p:txBody>
      </p:sp>
      <p:sp>
        <p:nvSpPr>
          <p:cNvPr id="3" name="Content Placeholder 2"/>
          <p:cNvSpPr>
            <a:spLocks noGrp="1"/>
          </p:cNvSpPr>
          <p:nvPr>
            <p:ph idx="1"/>
          </p:nvPr>
        </p:nvSpPr>
        <p:spPr/>
        <p:txBody>
          <a:bodyPr/>
          <a:lstStyle/>
          <a:p>
            <a:r>
              <a:rPr lang="hr-HR" i="1" dirty="0" smtClean="0"/>
              <a:t>E. coli </a:t>
            </a:r>
            <a:r>
              <a:rPr lang="hr-HR" dirty="0" smtClean="0"/>
              <a:t>i druge simbiotske bakterije u probavnom sustavu</a:t>
            </a:r>
          </a:p>
          <a:p>
            <a:r>
              <a:rPr lang="hr-HR" b="1" dirty="0" smtClean="0"/>
              <a:t>vrenje</a:t>
            </a:r>
            <a:r>
              <a:rPr lang="hr-HR" dirty="0" smtClean="0"/>
              <a:t> - alkoholno, mliječno </a:t>
            </a:r>
          </a:p>
          <a:p>
            <a:r>
              <a:rPr lang="hr-HR" dirty="0" smtClean="0"/>
              <a:t>u farmaceutskoj industriji za proizvodnju lijekova</a:t>
            </a:r>
          </a:p>
          <a:p>
            <a:r>
              <a:rPr lang="hr-HR" dirty="0" smtClean="0"/>
              <a:t>u kemijskoj industriji za proizvodnju organskih spojeva</a:t>
            </a:r>
          </a:p>
          <a:p>
            <a:r>
              <a:rPr lang="hr-HR" dirty="0" smtClean="0"/>
              <a:t>genetičko inženjerstvo.</a:t>
            </a:r>
            <a:endParaRPr lang="hr-H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lstStyle/>
          <a:p>
            <a:r>
              <a:rPr lang="hr-HR" dirty="0" smtClean="0"/>
              <a:t>Povijest bakteriologije</a:t>
            </a:r>
            <a:endParaRPr lang="hr-HR" dirty="0"/>
          </a:p>
        </p:txBody>
      </p:sp>
      <p:sp>
        <p:nvSpPr>
          <p:cNvPr id="3" name="Content Placeholder 2"/>
          <p:cNvSpPr>
            <a:spLocks noGrp="1"/>
          </p:cNvSpPr>
          <p:nvPr>
            <p:ph idx="1"/>
          </p:nvPr>
        </p:nvSpPr>
        <p:spPr>
          <a:xfrm>
            <a:off x="214282" y="1000108"/>
            <a:ext cx="7858180" cy="5857892"/>
          </a:xfrm>
        </p:spPr>
        <p:txBody>
          <a:bodyPr>
            <a:normAutofit fontScale="92500" lnSpcReduction="20000"/>
          </a:bodyPr>
          <a:lstStyle/>
          <a:p>
            <a:r>
              <a:rPr lang="vi-VN" dirty="0" smtClean="0"/>
              <a:t>Osnivači znanstvene i eksperimentalne bakteriologije su </a:t>
            </a:r>
            <a:r>
              <a:rPr lang="vi-VN" b="1" dirty="0" smtClean="0">
                <a:solidFill>
                  <a:srgbClr val="C404AD"/>
                </a:solidFill>
              </a:rPr>
              <a:t>Louis Pasteur</a:t>
            </a:r>
            <a:r>
              <a:rPr lang="vi-VN" dirty="0" smtClean="0"/>
              <a:t> (1822-1895) i </a:t>
            </a:r>
            <a:r>
              <a:rPr lang="vi-VN" b="1" dirty="0" smtClean="0">
                <a:solidFill>
                  <a:srgbClr val="C404AD"/>
                </a:solidFill>
              </a:rPr>
              <a:t>Robert Koch</a:t>
            </a:r>
            <a:r>
              <a:rPr lang="vi-VN" dirty="0" smtClean="0"/>
              <a:t> (1843-1910). </a:t>
            </a:r>
            <a:endParaRPr lang="hr-HR" dirty="0" smtClean="0"/>
          </a:p>
          <a:p>
            <a:r>
              <a:rPr lang="vi-VN" dirty="0" smtClean="0"/>
              <a:t>Oni su u laboratorijskom radu počeli upotrebljavati neke postupke, poput bojenja i uzgajanja bakterija. Radili su na utvrđivanju etiologije mnogih zaraznih bolesti i opisali ulogu bakterija kao uzročnika i prijenosnika bolesti ili patogena. </a:t>
            </a:r>
            <a:endParaRPr lang="hr-HR" dirty="0" smtClean="0"/>
          </a:p>
          <a:p>
            <a:r>
              <a:rPr lang="vi-VN" dirty="0" smtClean="0"/>
              <a:t>Francuski mikrobiolog i imunolog </a:t>
            </a:r>
            <a:r>
              <a:rPr lang="vi-VN" b="1" dirty="0" smtClean="0">
                <a:solidFill>
                  <a:srgbClr val="C404AD"/>
                </a:solidFill>
              </a:rPr>
              <a:t>Emile Roux </a:t>
            </a:r>
            <a:r>
              <a:rPr lang="vi-VN" dirty="0" smtClean="0"/>
              <a:t>je znatno pridonio spoznajama o bakterijskim otrovima. </a:t>
            </a:r>
            <a:endParaRPr lang="hr-HR" dirty="0" smtClean="0"/>
          </a:p>
          <a:p>
            <a:r>
              <a:rPr lang="vi-VN" dirty="0" smtClean="0"/>
              <a:t>Na osnovi novih pronalazaka i spoznaja, kojima su osnova bila prijašnja otrkića, može se tvrditi da su 19. i 20. stoljeće "zlatno doba" bakteriologije. Za taj se napredak mora naglasiti značenje dostupnosti i uporabe novih tehničkih pomagala i metoda bojenja bakterija. </a:t>
            </a:r>
            <a:endParaRPr lang="hr-HR" dirty="0" smtClean="0"/>
          </a:p>
          <a:p>
            <a:r>
              <a:rPr lang="vi-VN" dirty="0" smtClean="0"/>
              <a:t>U novije se vrijeme istražuju vrlo sitne bakterijske strukture, njihove biokemijske aktivnosti i genetika.</a:t>
            </a:r>
            <a:endParaRPr lang="hr-H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94316"/>
          </a:xfrm>
        </p:spPr>
        <p:txBody>
          <a:bodyPr>
            <a:normAutofit fontScale="90000"/>
          </a:bodyPr>
          <a:lstStyle/>
          <a:p>
            <a:endParaRPr lang="hr-HR" dirty="0"/>
          </a:p>
        </p:txBody>
      </p:sp>
      <p:sp>
        <p:nvSpPr>
          <p:cNvPr id="3" name="Content Placeholder 2"/>
          <p:cNvSpPr>
            <a:spLocks noGrp="1"/>
          </p:cNvSpPr>
          <p:nvPr>
            <p:ph idx="1"/>
          </p:nvPr>
        </p:nvSpPr>
        <p:spPr>
          <a:xfrm>
            <a:off x="142844" y="857232"/>
            <a:ext cx="7858180" cy="5598504"/>
          </a:xfrm>
        </p:spPr>
        <p:txBody>
          <a:bodyPr>
            <a:normAutofit fontScale="92500" lnSpcReduction="20000"/>
          </a:bodyPr>
          <a:lstStyle/>
          <a:p>
            <a:r>
              <a:rPr lang="hr-HR" dirty="0" smtClean="0"/>
              <a:t>Na ljudskoj koži živi oko 1000 vrsta bakterija.</a:t>
            </a:r>
            <a:br>
              <a:rPr lang="hr-HR" dirty="0" smtClean="0"/>
            </a:br>
            <a:r>
              <a:rPr lang="hr-HR" dirty="0" smtClean="0"/>
              <a:t>Gotovo sve su za čovjeka potpuno bezopasne, a mnoge od njih čak i vrlo korisne.</a:t>
            </a:r>
            <a:br>
              <a:rPr lang="hr-HR" dirty="0" smtClean="0"/>
            </a:br>
            <a:r>
              <a:rPr lang="hr-HR" b="1" dirty="0" smtClean="0">
                <a:solidFill>
                  <a:srgbClr val="C404AD"/>
                </a:solidFill>
              </a:rPr>
              <a:t>Bakterije su korisne jer:</a:t>
            </a:r>
          </a:p>
          <a:p>
            <a:r>
              <a:rPr lang="hr-HR" dirty="0" smtClean="0"/>
              <a:t>sprječavaju naseljavanje patogenih bakterija na kožu (koriste njihove izvore hrane)</a:t>
            </a:r>
          </a:p>
          <a:p>
            <a:r>
              <a:rPr lang="hr-HR" dirty="0" smtClean="0"/>
              <a:t>izlučuju spojeve koji im štete ili</a:t>
            </a:r>
          </a:p>
          <a:p>
            <a:r>
              <a:rPr lang="hr-HR" dirty="0" smtClean="0"/>
              <a:t>potiču pojačan rad imunološkog sustava.</a:t>
            </a:r>
          </a:p>
          <a:p>
            <a:r>
              <a:rPr lang="hr-HR" dirty="0" smtClean="0"/>
              <a:t>Analiza mikroorganizama sakupljenih s mobitela pokazala je da na mobitelu može živjeti 18 puta više bakterija nego na ručki od WC kotlića. Toplina mobitela je povoljno tlo za razvoj bakterija, no srećom, one su gotovo uvijek bezopasne za ljude </a:t>
            </a:r>
          </a:p>
          <a:p>
            <a:pPr lvl="1"/>
            <a:r>
              <a:rPr lang="hr-HR" dirty="0" smtClean="0"/>
              <a:t>Koju biste higijensku naviku izdvojili kao najvažniju za zaštitu od bakterija s mobitela?</a:t>
            </a:r>
          </a:p>
          <a:p>
            <a:r>
              <a:rPr lang="hr-HR" dirty="0" smtClean="0"/>
              <a:t>Kako se možete potruditi smanjiti brojnost bakterija na svom mobitelu?</a:t>
            </a:r>
          </a:p>
          <a:p>
            <a:endParaRPr lang="hr-H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37192"/>
          </a:xfrm>
        </p:spPr>
        <p:txBody>
          <a:bodyPr>
            <a:normAutofit/>
          </a:bodyPr>
          <a:lstStyle/>
          <a:p>
            <a:r>
              <a:rPr lang="hr-HR" sz="3200" b="0" dirty="0" smtClean="0"/>
              <a:t>Bakterije na koži čovjeka</a:t>
            </a:r>
            <a:endParaRPr lang="hr-HR" sz="3200" dirty="0"/>
          </a:p>
        </p:txBody>
      </p:sp>
      <p:pic>
        <p:nvPicPr>
          <p:cNvPr id="4" name="Content Placeholder 3" descr="Biologija1342.jpg"/>
          <p:cNvPicPr>
            <a:picLocks noGrp="1" noChangeAspect="1"/>
          </p:cNvPicPr>
          <p:nvPr>
            <p:ph idx="1"/>
          </p:nvPr>
        </p:nvPicPr>
        <p:blipFill>
          <a:blip r:embed="rId2"/>
          <a:stretch>
            <a:fillRect/>
          </a:stretch>
        </p:blipFill>
        <p:spPr>
          <a:xfrm>
            <a:off x="785786" y="857232"/>
            <a:ext cx="6572296" cy="600076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80068"/>
          </a:xfrm>
        </p:spPr>
        <p:txBody>
          <a:bodyPr>
            <a:noAutofit/>
          </a:bodyPr>
          <a:lstStyle/>
          <a:p>
            <a:r>
              <a:rPr lang="hr-HR" sz="2400" b="0" dirty="0" smtClean="0"/>
              <a:t>Štapićaste i kuglaste bakterije na mobitelu (povećanje 4000X)</a:t>
            </a:r>
            <a:endParaRPr lang="hr-HR" sz="2400" dirty="0"/>
          </a:p>
        </p:txBody>
      </p:sp>
      <p:pic>
        <p:nvPicPr>
          <p:cNvPr id="4" name="Content Placeholder 3" descr="C0358569-Bacteria_found_on_mobile_phone_SEM.jpg"/>
          <p:cNvPicPr>
            <a:picLocks noGrp="1" noChangeAspect="1"/>
          </p:cNvPicPr>
          <p:nvPr>
            <p:ph idx="1"/>
          </p:nvPr>
        </p:nvPicPr>
        <p:blipFill>
          <a:blip r:embed="rId2"/>
          <a:stretch>
            <a:fillRect/>
          </a:stretch>
        </p:blipFill>
        <p:spPr>
          <a:xfrm>
            <a:off x="214282" y="1214422"/>
            <a:ext cx="7858180" cy="5236009"/>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7453314" cy="822944"/>
          </a:xfrm>
        </p:spPr>
        <p:txBody>
          <a:bodyPr>
            <a:noAutofit/>
          </a:bodyPr>
          <a:lstStyle/>
          <a:p>
            <a:r>
              <a:rPr lang="hr-HR" sz="2800" b="0" dirty="0" smtClean="0"/>
              <a:t>Štapićaste i kuglaste bakterije s vrška prsta (povećanje 4000X)</a:t>
            </a:r>
            <a:endParaRPr lang="hr-HR" sz="2800" dirty="0"/>
          </a:p>
        </p:txBody>
      </p:sp>
      <p:pic>
        <p:nvPicPr>
          <p:cNvPr id="4" name="Content Placeholder 3" descr="C0360594-Microbiome_SEM.jpg"/>
          <p:cNvPicPr>
            <a:picLocks noGrp="1" noChangeAspect="1"/>
          </p:cNvPicPr>
          <p:nvPr>
            <p:ph idx="1"/>
          </p:nvPr>
        </p:nvPicPr>
        <p:blipFill>
          <a:blip r:embed="rId2"/>
          <a:stretch>
            <a:fillRect/>
          </a:stretch>
        </p:blipFill>
        <p:spPr>
          <a:xfrm>
            <a:off x="285720" y="1357298"/>
            <a:ext cx="7572428" cy="4929222"/>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15262" cy="1143000"/>
          </a:xfrm>
        </p:spPr>
        <p:txBody>
          <a:bodyPr>
            <a:normAutofit fontScale="90000"/>
          </a:bodyPr>
          <a:lstStyle/>
          <a:p>
            <a:r>
              <a:rPr lang="hr-HR" dirty="0" smtClean="0"/>
              <a:t>Zaštita od štetnih bakterija – važnost imunizacije</a:t>
            </a:r>
            <a:br>
              <a:rPr lang="hr-HR" dirty="0" smtClean="0"/>
            </a:br>
            <a:endParaRPr lang="hr-HR" dirty="0"/>
          </a:p>
        </p:txBody>
      </p:sp>
      <p:sp>
        <p:nvSpPr>
          <p:cNvPr id="3" name="Content Placeholder 2"/>
          <p:cNvSpPr>
            <a:spLocks noGrp="1"/>
          </p:cNvSpPr>
          <p:nvPr>
            <p:ph idx="1"/>
          </p:nvPr>
        </p:nvSpPr>
        <p:spPr>
          <a:xfrm>
            <a:off x="0" y="1071546"/>
            <a:ext cx="8001024" cy="5786454"/>
          </a:xfrm>
        </p:spPr>
        <p:txBody>
          <a:bodyPr>
            <a:normAutofit fontScale="92500" lnSpcReduction="10000"/>
          </a:bodyPr>
          <a:lstStyle/>
          <a:p>
            <a:r>
              <a:rPr lang="hr-HR" b="1" dirty="0" smtClean="0"/>
              <a:t>Tifus</a:t>
            </a:r>
            <a:r>
              <a:rPr lang="hr-HR" dirty="0" smtClean="0"/>
              <a:t> je bolest koja se pojavljivala u obliku epidemije u prošlosti.</a:t>
            </a:r>
          </a:p>
          <a:p>
            <a:r>
              <a:rPr lang="hr-HR" dirty="0" smtClean="0"/>
              <a:t>Brzo se širi, a najčešće obolijevaju djeca.</a:t>
            </a:r>
            <a:br>
              <a:rPr lang="hr-HR" dirty="0" smtClean="0"/>
            </a:br>
            <a:r>
              <a:rPr lang="hr-HR" dirty="0" smtClean="0"/>
              <a:t>Uzročnik je bakterija </a:t>
            </a:r>
            <a:r>
              <a:rPr lang="hr-HR" b="1" i="1" dirty="0" smtClean="0"/>
              <a:t>Salmonella typhi</a:t>
            </a:r>
            <a:r>
              <a:rPr lang="hr-HR" dirty="0" smtClean="0"/>
              <a:t>.</a:t>
            </a:r>
          </a:p>
          <a:p>
            <a:r>
              <a:rPr lang="hr-HR" dirty="0" smtClean="0"/>
              <a:t>Prenosi putem zaražene hrane, vode te kontaktom sa zaraženom osobom.</a:t>
            </a:r>
          </a:p>
          <a:p>
            <a:r>
              <a:rPr lang="hr-HR" dirty="0" smtClean="0"/>
              <a:t>Tifus se više ne pojavljuje u razvijenim zemljama zbog otkrića antibiotika i boljih higijenskih uvjeta.</a:t>
            </a:r>
          </a:p>
          <a:p>
            <a:r>
              <a:rPr lang="hr-HR" dirty="0" smtClean="0"/>
              <a:t>U siromašnim zemljama tifus je još uvijek prisutan zbog nehigijenskih uvjeta i nedostupnosti lijekova.</a:t>
            </a:r>
          </a:p>
          <a:p>
            <a:r>
              <a:rPr lang="hr-HR" dirty="0" smtClean="0"/>
              <a:t>Simptomi tifusa su groznica, kašalj, bolovi u trbuhu, proljev ili zatvor, slabost te delirij koji često dovodi do smrti.</a:t>
            </a:r>
          </a:p>
          <a:p>
            <a:pPr lvl="1"/>
            <a:r>
              <a:rPr lang="hr-HR" dirty="0" smtClean="0"/>
              <a:t>Znači li to da tifusa u razvijenim zemljama više uopće nema?</a:t>
            </a:r>
          </a:p>
          <a:p>
            <a:pPr lvl="1"/>
            <a:r>
              <a:rPr lang="hr-HR" b="1" dirty="0" smtClean="0"/>
              <a:t>Obrazložite</a:t>
            </a:r>
            <a:r>
              <a:rPr lang="hr-HR" dirty="0" smtClean="0"/>
              <a:t> svoj odgovor</a:t>
            </a:r>
          </a:p>
          <a:p>
            <a:pPr lvl="1"/>
            <a:endParaRPr lang="hr-HR" dirty="0" smtClean="0"/>
          </a:p>
          <a:p>
            <a:pPr lvl="1"/>
            <a:endParaRPr lang="hr-H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65754"/>
          </a:xfrm>
        </p:spPr>
        <p:txBody>
          <a:bodyPr>
            <a:normAutofit fontScale="90000"/>
          </a:bodyPr>
          <a:lstStyle/>
          <a:p>
            <a:endParaRPr lang="hr-HR" dirty="0"/>
          </a:p>
        </p:txBody>
      </p:sp>
      <p:sp>
        <p:nvSpPr>
          <p:cNvPr id="3" name="Content Placeholder 2"/>
          <p:cNvSpPr>
            <a:spLocks noGrp="1"/>
          </p:cNvSpPr>
          <p:nvPr>
            <p:ph idx="1"/>
          </p:nvPr>
        </p:nvSpPr>
        <p:spPr>
          <a:xfrm>
            <a:off x="214282" y="928670"/>
            <a:ext cx="7715304" cy="5527066"/>
          </a:xfrm>
        </p:spPr>
        <p:txBody>
          <a:bodyPr>
            <a:normAutofit fontScale="92500" lnSpcReduction="10000"/>
          </a:bodyPr>
          <a:lstStyle/>
          <a:p>
            <a:r>
              <a:rPr lang="hr-HR" b="1" dirty="0" smtClean="0"/>
              <a:t>Ospice</a:t>
            </a:r>
            <a:r>
              <a:rPr lang="hr-HR" dirty="0" smtClean="0"/>
              <a:t> su smrtonosna bolest koja se dugo nije pojavljivala zbog redovitog cijepljenja ljudi u razvijenim zemljama.</a:t>
            </a:r>
          </a:p>
          <a:p>
            <a:r>
              <a:rPr lang="hr-HR" dirty="0" smtClean="0"/>
              <a:t>U slabije razvijenim zemljama ta je bolest raširena zbog nedostatka cjepiva.</a:t>
            </a:r>
          </a:p>
          <a:p>
            <a:r>
              <a:rPr lang="hr-HR" dirty="0" smtClean="0"/>
              <a:t>Ljudi u razvijenim zemljama u posljednje vrijeme masovno odbijaju cijepiti svoju djecu i nisu svjesni mogućih posljedica na cijelo čovječanstvo.</a:t>
            </a:r>
          </a:p>
          <a:p>
            <a:r>
              <a:rPr lang="hr-HR" b="1" dirty="0" smtClean="0"/>
              <a:t>Razmislite i odgovorite:</a:t>
            </a:r>
            <a:endParaRPr lang="hr-HR" dirty="0" smtClean="0"/>
          </a:p>
          <a:p>
            <a:pPr lvl="1"/>
            <a:r>
              <a:rPr lang="hr-HR" dirty="0" smtClean="0"/>
              <a:t>Zbog čega su se ospice počele sve češće pojavljivati u razvijenim zemljama, iako se dio ljudi i dalje cijepi protiv te bolesti?</a:t>
            </a:r>
          </a:p>
          <a:p>
            <a:pPr lvl="1"/>
            <a:r>
              <a:rPr lang="hr-HR" b="1" dirty="0" smtClean="0"/>
              <a:t>Istražite</a:t>
            </a:r>
            <a:r>
              <a:rPr lang="hr-HR" dirty="0" smtClean="0"/>
              <a:t> simptome ospica.</a:t>
            </a:r>
          </a:p>
          <a:p>
            <a:pPr lvl="1"/>
            <a:r>
              <a:rPr lang="hr-HR" dirty="0" smtClean="0"/>
              <a:t>Što bi se dogodilo kad bismo svi prestali koristiti cjepiva i antibiotike?</a:t>
            </a:r>
          </a:p>
          <a:p>
            <a:endParaRPr lang="hr-H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241</TotalTime>
  <Words>747</Words>
  <Application>Microsoft Office PowerPoint</Application>
  <PresentationFormat>On-screen Show (4:3)</PresentationFormat>
  <Paragraphs>135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Opulent</vt:lpstr>
      <vt:lpstr>Značenje bakterija za život na Zemlji</vt:lpstr>
      <vt:lpstr>Slide 2</vt:lpstr>
      <vt:lpstr>Povijest bakteriologije</vt:lpstr>
      <vt:lpstr>Slide 4</vt:lpstr>
      <vt:lpstr>Bakterije na koži čovjeka</vt:lpstr>
      <vt:lpstr>Štapićaste i kuglaste bakterije na mobitelu (povećanje 4000X)</vt:lpstr>
      <vt:lpstr>Štapićaste i kuglaste bakterije s vrška prsta (povećanje 4000X)</vt:lpstr>
      <vt:lpstr>Zaštita od štetnih bakterija – važnost imunizacije </vt:lpstr>
      <vt:lpstr>Slide 9</vt:lpstr>
      <vt:lpstr>Zaštita od zaraznih bolesti </vt:lpstr>
      <vt:lpstr>Zarazne bolesti</vt:lpstr>
      <vt:lpstr>Bakterijske bolesti ljudi i životinja </vt:lpstr>
      <vt:lpstr>PUTEVI ULASKA  Načini zaštite  bakterija</vt:lpstr>
      <vt:lpstr>Modrozelene bakterije – dobrodošao kisik!</vt:lpstr>
      <vt:lpstr>Slide 15</vt:lpstr>
      <vt:lpstr>Slide 16</vt:lpstr>
      <vt:lpstr>Slide 17</vt:lpstr>
      <vt:lpstr>stromatoliti</vt:lpstr>
      <vt:lpstr>stromatoliti</vt:lpstr>
      <vt:lpstr>Slide 20</vt:lpstr>
      <vt:lpstr>Vrenje ili fermentacija na primjeru kiseljenja mlijeka ili kupusa</vt:lpstr>
      <vt:lpstr>Uloga bakterija u kruženju dušika u prirodi</vt:lpstr>
      <vt:lpstr>Uloge bakterija u biosferi</vt:lpstr>
      <vt:lpstr>Korisne uloge bakterija u životu čovjeka</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Značenje bakterija za život na Zemlji</dc:title>
  <dc:creator>Korisnik</dc:creator>
  <cp:lastModifiedBy>Korisnik</cp:lastModifiedBy>
  <cp:revision>28</cp:revision>
  <dcterms:created xsi:type="dcterms:W3CDTF">2020-02-13T16:44:02Z</dcterms:created>
  <dcterms:modified xsi:type="dcterms:W3CDTF">2020-03-17T18:58:24Z</dcterms:modified>
</cp:coreProperties>
</file>